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 id="2147483678" r:id="rId5"/>
  </p:sldMasterIdLst>
  <p:notesMasterIdLst>
    <p:notesMasterId r:id="rId34"/>
  </p:notesMasterIdLst>
  <p:sldIdLst>
    <p:sldId id="266" r:id="rId6"/>
    <p:sldId id="425" r:id="rId7"/>
    <p:sldId id="424" r:id="rId8"/>
    <p:sldId id="267" r:id="rId9"/>
    <p:sldId id="268" r:id="rId10"/>
    <p:sldId id="269" r:id="rId11"/>
    <p:sldId id="270" r:id="rId12"/>
    <p:sldId id="271" r:id="rId13"/>
    <p:sldId id="272" r:id="rId14"/>
    <p:sldId id="273" r:id="rId15"/>
    <p:sldId id="274" r:id="rId16"/>
    <p:sldId id="275" r:id="rId17"/>
    <p:sldId id="276" r:id="rId18"/>
    <p:sldId id="277" r:id="rId19"/>
    <p:sldId id="280" r:id="rId20"/>
    <p:sldId id="278" r:id="rId21"/>
    <p:sldId id="279" r:id="rId22"/>
    <p:sldId id="281" r:id="rId23"/>
    <p:sldId id="282" r:id="rId24"/>
    <p:sldId id="283" r:id="rId25"/>
    <p:sldId id="284" r:id="rId26"/>
    <p:sldId id="285" r:id="rId27"/>
    <p:sldId id="286" r:id="rId28"/>
    <p:sldId id="287" r:id="rId29"/>
    <p:sldId id="289" r:id="rId30"/>
    <p:sldId id="288" r:id="rId31"/>
    <p:sldId id="290" r:id="rId32"/>
    <p:sldId id="39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81C89-AC0D-4BFF-9223-D3157C1DDC5B}" type="datetimeFigureOut">
              <a:rPr lang="en-US" smtClean="0"/>
              <a:t>Tuesday, 3/21/2023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3D7A2-C585-48BF-BF8C-C21FDC051F77}" type="slidenum">
              <a:rPr lang="en-US" smtClean="0"/>
              <a:t>‹#›</a:t>
            </a:fld>
            <a:endParaRPr lang="en-US" dirty="0"/>
          </a:p>
        </p:txBody>
      </p:sp>
    </p:spTree>
    <p:extLst>
      <p:ext uri="{BB962C8B-B14F-4D97-AF65-F5344CB8AC3E}">
        <p14:creationId xmlns:p14="http://schemas.microsoft.com/office/powerpoint/2010/main" val="137266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A52079-6997-47B8-B262-4ED5D2EA2D74}" type="datetime1">
              <a:rPr lang="en-US" smtClean="0"/>
              <a:t>Tuesday, 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46407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Tuesday, 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364519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Tuesday, 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77509313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Tuesday, 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060123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83234-995D-4149-8E1E-BC120E9070D5}" type="datetime1">
              <a:rPr lang="en-US" smtClean="0"/>
              <a:t>Tuesday, 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9353244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B83234-995D-4149-8E1E-BC120E9070D5}" type="datetime1">
              <a:rPr lang="en-US" smtClean="0"/>
              <a:t>Tuesday, 3/21/2023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5303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CB83234-995D-4149-8E1E-BC120E9070D5}" type="datetime1">
              <a:rPr lang="en-US" smtClean="0"/>
              <a:t>Tuesday, 3/21/2023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262269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C80CA-06EA-4D97-A1EC-F2A229B592C4}" type="datetime1">
              <a:rPr lang="en-US" smtClean="0"/>
              <a:t>Tuesday, 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93084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60CC4-6CA2-4A99-B83B-711E420D000E}" type="datetime1">
              <a:rPr lang="en-US" smtClean="0"/>
              <a:t>Tuesday, 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401322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3008492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963416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41ED8-AC2E-4560-8CC9-E6292DDF25B6}" type="datetime1">
              <a:rPr lang="en-US" smtClean="0"/>
              <a:t>Tuesday, 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26371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488613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84647639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301818527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809487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275065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dirty="0"/>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endParaRPr lang="en-US"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dirty="0"/>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dirty="0"/>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dirty="0"/>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dirty="0"/>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dirty="0"/>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dirty="0"/>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dirty="0"/>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dirty="0"/>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0888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3789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dirty="0"/>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247011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9932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6346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38998-10EA-455D-8FDC-3EBC7E198582}" type="datetime1">
              <a:rPr lang="en-US" smtClean="0"/>
              <a:t>Tuesday, 3/21/2023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42610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064005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709698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49673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4489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A4E9B6-2EC2-45E6-A437-DCC674AAC4AF}" type="datetime1">
              <a:rPr lang="en-US" smtClean="0"/>
              <a:t>Tuesday, 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189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2D4FF3-940D-4DDE-86D8-82D5A8663636}" type="datetime1">
              <a:rPr lang="en-US" smtClean="0"/>
              <a:t>Tuesday, 3/21/2023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068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955261-7117-41BB-BB79-8C1909625493}" type="datetime1">
              <a:rPr lang="en-US" smtClean="0"/>
              <a:t>Tuesday, 3/21/2023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886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204D7-DE7F-414C-8571-0012DE9EFCDB}" type="datetime1">
              <a:rPr lang="en-US" smtClean="0"/>
              <a:t>Tuesday, 3/21/2023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09979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378FF3-85EA-48E5-8D8C-1DB156807E49}" type="datetime1">
              <a:rPr lang="en-US" smtClean="0"/>
              <a:t>Tuesday, 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8710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F94F13-1676-4B68-A383-661B657F6E63}" type="datetime1">
              <a:rPr lang="en-US" smtClean="0"/>
              <a:t>Tuesday, 3/21/2023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92027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CB83234-995D-4149-8E1E-BC120E9070D5}" type="datetime1">
              <a:rPr lang="en-US" smtClean="0"/>
              <a:t>Tuesday, 3/21/2023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9987484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26803240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moodys.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biblecodes.co/" TargetMode="External"/><Relationship Id="rId2" Type="http://schemas.openxmlformats.org/officeDocument/2006/relationships/hyperlink" Target="mailto:tom.mack@whitestonefoundation.org" TargetMode="External"/><Relationship Id="rId1" Type="http://schemas.openxmlformats.org/officeDocument/2006/relationships/slideLayout" Target="../slideLayouts/slideLayout2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whitestonefoundation.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3" name="Picture 22" descr="extreme close up of line chart graphic">
            <a:extLst>
              <a:ext uri="{FF2B5EF4-FFF2-40B4-BE49-F238E27FC236}">
                <a16:creationId xmlns:a16="http://schemas.microsoft.com/office/drawing/2014/main" id="{B38A25AE-7B44-4EC1-BC0C-CF0FFF036705}"/>
              </a:ext>
            </a:extLst>
          </p:cNvPr>
          <p:cNvPicPr>
            <a:picLocks noChangeAspect="1"/>
          </p:cNvPicPr>
          <p:nvPr/>
        </p:nvPicPr>
        <p:blipFill rotWithShape="1">
          <a:blip r:embed="rId2"/>
          <a:srcRect t="10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E9347C47-EF1D-4B02-906B-219155AD8D0F}"/>
              </a:ext>
            </a:extLst>
          </p:cNvPr>
          <p:cNvSpPr>
            <a:spLocks noGrp="1"/>
          </p:cNvSpPr>
          <p:nvPr>
            <p:ph type="ctrTitle"/>
          </p:nvPr>
        </p:nvSpPr>
        <p:spPr>
          <a:xfrm>
            <a:off x="6298010" y="4333009"/>
            <a:ext cx="5268177" cy="1086237"/>
          </a:xfrm>
        </p:spPr>
        <p:txBody>
          <a:bodyPr>
            <a:normAutofit/>
          </a:bodyPr>
          <a:lstStyle/>
          <a:p>
            <a:pPr algn="l"/>
            <a:r>
              <a:rPr lang="en-US" sz="3600" cap="none" dirty="0">
                <a:solidFill>
                  <a:srgbClr val="FFFFFF"/>
                </a:solidFill>
              </a:rPr>
              <a:t>The 2023 Financial Crisis</a:t>
            </a:r>
          </a:p>
        </p:txBody>
      </p:sp>
      <p:sp>
        <p:nvSpPr>
          <p:cNvPr id="3" name="Subtitle 2">
            <a:extLst>
              <a:ext uri="{FF2B5EF4-FFF2-40B4-BE49-F238E27FC236}">
                <a16:creationId xmlns:a16="http://schemas.microsoft.com/office/drawing/2014/main" id="{36A0527F-C5FD-4E9B-9F21-5D1FBA31314B}"/>
              </a:ext>
            </a:extLst>
          </p:cNvPr>
          <p:cNvSpPr>
            <a:spLocks noGrp="1"/>
          </p:cNvSpPr>
          <p:nvPr>
            <p:ph type="subTitle" idx="1"/>
          </p:nvPr>
        </p:nvSpPr>
        <p:spPr>
          <a:xfrm>
            <a:off x="6298010" y="5419246"/>
            <a:ext cx="5268177" cy="531866"/>
          </a:xfrm>
        </p:spPr>
        <p:txBody>
          <a:bodyPr>
            <a:normAutofit/>
          </a:bodyPr>
          <a:lstStyle/>
          <a:p>
            <a:pPr>
              <a:spcAft>
                <a:spcPts val="600"/>
              </a:spcAft>
            </a:pPr>
            <a:r>
              <a:rPr lang="en-US" sz="1800" dirty="0">
                <a:solidFill>
                  <a:srgbClr val="FFFFFF"/>
                </a:solidFill>
              </a:rPr>
              <a:t>Understanding What is Happening</a:t>
            </a:r>
          </a:p>
        </p:txBody>
      </p:sp>
    </p:spTree>
    <p:extLst>
      <p:ext uri="{BB962C8B-B14F-4D97-AF65-F5344CB8AC3E}">
        <p14:creationId xmlns:p14="http://schemas.microsoft.com/office/powerpoint/2010/main" val="74557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Transfer of Wealth to Europe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85000" lnSpcReduction="20000"/>
          </a:bodyPr>
          <a:lstStyle/>
          <a:p>
            <a:r>
              <a:rPr lang="en-US" sz="2800" dirty="0"/>
              <a:t>The Royal Families of Europe found themselves held hostage to the bankers of Venice and the Pope of Rome.</a:t>
            </a:r>
          </a:p>
          <a:p>
            <a:r>
              <a:rPr lang="en-US" sz="2800" dirty="0"/>
              <a:t>When a Family wanted to go to war, they had to arrange financing for their upcoming war with the bankers of Venice.</a:t>
            </a:r>
          </a:p>
          <a:p>
            <a:r>
              <a:rPr lang="en-US" sz="2800" dirty="0"/>
              <a:t>In time, the Venice bankers created branches in Frankfurt, Paris, and London. When politics in southern Europe began to destabilize in the late 18</a:t>
            </a:r>
            <a:r>
              <a:rPr lang="en-US" sz="2800" baseline="30000" dirty="0"/>
              <a:t>th</a:t>
            </a:r>
            <a:r>
              <a:rPr lang="en-US" sz="2800" dirty="0"/>
              <a:t> century, they moved their operations to their branches in Central and Northern Europe. We saw the Rothchild Family take over much of these banking activities.</a:t>
            </a:r>
          </a:p>
        </p:txBody>
      </p:sp>
    </p:spTree>
    <p:extLst>
      <p:ext uri="{BB962C8B-B14F-4D97-AF65-F5344CB8AC3E}">
        <p14:creationId xmlns:p14="http://schemas.microsoft.com/office/powerpoint/2010/main" val="427766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Banking Issues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a:bodyPr>
          <a:lstStyle/>
          <a:p>
            <a:r>
              <a:rPr lang="en-US" sz="2800" dirty="0"/>
              <a:t>When the United States was formed, the 13 colonies had their own banks. With the ratification of the Constitution in 1791, banking was centralized in Congress:</a:t>
            </a:r>
          </a:p>
          <a:p>
            <a:pPr lvl="1"/>
            <a:r>
              <a:rPr lang="en-US" sz="2200" dirty="0"/>
              <a:t>To coin Money, regulate the Value thereof, and of foreign Coin, and fix the Standard of Weights and Measures; (Section 8 ¶6)</a:t>
            </a:r>
          </a:p>
          <a:p>
            <a:pPr lvl="1"/>
            <a:r>
              <a:rPr lang="en-US" sz="2200" dirty="0"/>
              <a:t>To provide for the Punishment of counterfeiting the Securities and current Coin of the United States; (Section 8 ¶7)</a:t>
            </a:r>
          </a:p>
          <a:p>
            <a:endParaRPr lang="en-US" sz="2800" dirty="0"/>
          </a:p>
        </p:txBody>
      </p:sp>
    </p:spTree>
    <p:extLst>
      <p:ext uri="{BB962C8B-B14F-4D97-AF65-F5344CB8AC3E}">
        <p14:creationId xmlns:p14="http://schemas.microsoft.com/office/powerpoint/2010/main" val="295634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Banking Issues in the United States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lnSpcReduction="10000"/>
          </a:bodyPr>
          <a:lstStyle/>
          <a:p>
            <a:r>
              <a:rPr lang="en-US" sz="2800" dirty="0"/>
              <a:t>The United States tried several banking systems in the early part of the 19</a:t>
            </a:r>
            <a:r>
              <a:rPr lang="en-US" sz="2800" baseline="30000" dirty="0"/>
              <a:t>th</a:t>
            </a:r>
            <a:r>
              <a:rPr lang="en-US" sz="2800" dirty="0"/>
              <a:t> century. All of them were failures.</a:t>
            </a:r>
          </a:p>
          <a:p>
            <a:r>
              <a:rPr lang="en-US" sz="2800" dirty="0"/>
              <a:t>To finance the Civil War, President Lincoln and Congress began issuing paper money. It would soon replace the five-, ten-, and twenty-dollar gold and silver coins.</a:t>
            </a:r>
          </a:p>
          <a:p>
            <a:r>
              <a:rPr lang="en-US" sz="2800" dirty="0"/>
              <a:t>The Panics of 1896 and 1907 convinced Congress to pass the Federal Reserve Act of 1913.</a:t>
            </a:r>
          </a:p>
        </p:txBody>
      </p:sp>
    </p:spTree>
    <p:extLst>
      <p:ext uri="{BB962C8B-B14F-4D97-AF65-F5344CB8AC3E}">
        <p14:creationId xmlns:p14="http://schemas.microsoft.com/office/powerpoint/2010/main" val="47146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“Federal” Reserve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a:bodyPr>
          <a:lstStyle/>
          <a:p>
            <a:r>
              <a:rPr lang="en-US" sz="2800" dirty="0"/>
              <a:t>The Federal Reserve consists of 12 Central Banks throughout the country to manage and control monetary flows.</a:t>
            </a:r>
          </a:p>
          <a:p>
            <a:pPr lvl="1"/>
            <a:r>
              <a:rPr lang="en-US" sz="2600" dirty="0"/>
              <a:t>These 12-member central banks are </a:t>
            </a:r>
            <a:r>
              <a:rPr lang="en-US" sz="2600" u="sng" dirty="0"/>
              <a:t>owned by local banks</a:t>
            </a:r>
            <a:r>
              <a:rPr lang="en-US" sz="2600" dirty="0"/>
              <a:t> who own stock in them.</a:t>
            </a:r>
          </a:p>
          <a:p>
            <a:pPr lvl="1"/>
            <a:r>
              <a:rPr lang="en-US" sz="2600" dirty="0"/>
              <a:t>Each of these Member banks is managed by a “governor” who is appointed by the President and confirmed by the Senate. These governors and the chairman govern the Federal Reserve.</a:t>
            </a:r>
          </a:p>
        </p:txBody>
      </p:sp>
    </p:spTree>
    <p:extLst>
      <p:ext uri="{BB962C8B-B14F-4D97-AF65-F5344CB8AC3E}">
        <p14:creationId xmlns:p14="http://schemas.microsoft.com/office/powerpoint/2010/main" val="26830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The Open Market Committee</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a:bodyPr>
          <a:lstStyle/>
          <a:p>
            <a:r>
              <a:rPr lang="en-US" sz="2800" dirty="0"/>
              <a:t>The FMOC meets eight times a year to direct all “open market operations” of the Federal Reserve. They set the interest rates.</a:t>
            </a:r>
          </a:p>
          <a:p>
            <a:r>
              <a:rPr lang="en-US" sz="2800" dirty="0"/>
              <a:t>The Federal Open Market Committee (FOMC) was formed in 1933 to:</a:t>
            </a:r>
          </a:p>
          <a:p>
            <a:pPr lvl="1"/>
            <a:r>
              <a:rPr lang="en-US" sz="2400" dirty="0"/>
              <a:t>Promote Effectively the Goals of Maximum Employment</a:t>
            </a:r>
          </a:p>
          <a:p>
            <a:pPr lvl="1"/>
            <a:r>
              <a:rPr lang="en-US" sz="2400" dirty="0"/>
              <a:t>Stabilize Prices</a:t>
            </a:r>
          </a:p>
          <a:p>
            <a:pPr lvl="1"/>
            <a:r>
              <a:rPr lang="en-US" sz="2400" dirty="0"/>
              <a:t>Moderate Interest Rates</a:t>
            </a:r>
          </a:p>
        </p:txBody>
      </p:sp>
    </p:spTree>
    <p:extLst>
      <p:ext uri="{BB962C8B-B14F-4D97-AF65-F5344CB8AC3E}">
        <p14:creationId xmlns:p14="http://schemas.microsoft.com/office/powerpoint/2010/main" val="30671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2CA2F-9B64-3CFA-B4D2-BB48B980B75D}"/>
              </a:ext>
            </a:extLst>
          </p:cNvPr>
          <p:cNvPicPr>
            <a:picLocks noChangeAspect="1"/>
          </p:cNvPicPr>
          <p:nvPr/>
        </p:nvPicPr>
        <p:blipFill rotWithShape="1">
          <a:blip r:embed="rId3"/>
          <a:srcRect t="23942" r="-1" b="32758"/>
          <a:stretch/>
        </p:blipFill>
        <p:spPr>
          <a:xfrm>
            <a:off x="0" y="0"/>
            <a:ext cx="12191980" cy="6855970"/>
          </a:xfrm>
          <a:prstGeom prst="rect">
            <a:avLst/>
          </a:prstGeom>
        </p:spPr>
      </p:pic>
      <p:sp>
        <p:nvSpPr>
          <p:cNvPr id="9" name="Rectangle 8">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1595269" y="1122363"/>
            <a:ext cx="9001462" cy="879475"/>
          </a:xfrm>
        </p:spPr>
        <p:txBody>
          <a:bodyPr vert="horz" lIns="91440" tIns="45720" rIns="91440" bIns="45720" rtlCol="0" anchor="b">
            <a:normAutofit/>
          </a:bodyPr>
          <a:lstStyle/>
          <a:p>
            <a:r>
              <a:rPr lang="en-US" sz="4800" dirty="0"/>
              <a:t>Interest Rate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633743" y="2168165"/>
            <a:ext cx="10900372" cy="3761855"/>
          </a:xfrm>
        </p:spPr>
        <p:txBody>
          <a:bodyPr vert="horz" lIns="91440" tIns="45720" rIns="91440" bIns="45720" rtlCol="0">
            <a:normAutofit/>
          </a:bodyPr>
          <a:lstStyle/>
          <a:p>
            <a:r>
              <a:rPr lang="en-US" sz="3200" dirty="0"/>
              <a:t>The Federal Reserve Open Market Committee uses interest rates to manage the national economy.</a:t>
            </a:r>
          </a:p>
          <a:p>
            <a:pPr lvl="1"/>
            <a:r>
              <a:rPr lang="en-US" sz="2800" dirty="0"/>
              <a:t>When the economy is doing well, interest rates are raised to control monetary inflation.</a:t>
            </a:r>
          </a:p>
          <a:p>
            <a:pPr lvl="1"/>
            <a:r>
              <a:rPr lang="en-US" sz="2800" dirty="0"/>
              <a:t>When the economy is in recession, interest rates are lowered to stimulate the national economy.</a:t>
            </a:r>
          </a:p>
        </p:txBody>
      </p:sp>
      <p:sp>
        <p:nvSpPr>
          <p:cNvPr id="5" name="TextBox 4">
            <a:extLst>
              <a:ext uri="{FF2B5EF4-FFF2-40B4-BE49-F238E27FC236}">
                <a16:creationId xmlns:a16="http://schemas.microsoft.com/office/drawing/2014/main" id="{A32E06A4-4653-758A-8F11-8C06FF4C681D}"/>
              </a:ext>
            </a:extLst>
          </p:cNvPr>
          <p:cNvSpPr txBox="1"/>
          <p:nvPr/>
        </p:nvSpPr>
        <p:spPr>
          <a:xfrm>
            <a:off x="457200" y="6461185"/>
            <a:ext cx="9095760" cy="338554"/>
          </a:xfrm>
          <a:prstGeom prst="rect">
            <a:avLst/>
          </a:prstGeom>
          <a:noFill/>
        </p:spPr>
        <p:txBody>
          <a:bodyPr wrap="none" rtlCol="0">
            <a:spAutoFit/>
          </a:bodyPr>
          <a:lstStyle/>
          <a:p>
            <a:r>
              <a:rPr lang="en-US" sz="2400" baseline="30000" dirty="0"/>
              <a:t>*</a:t>
            </a:r>
            <a:r>
              <a:rPr lang="en-US" sz="1400" dirty="0"/>
              <a:t>Federal Reserve Chairman Paul Volker testifying before Congress in 1981, Courtesy of the </a:t>
            </a:r>
            <a:r>
              <a:rPr lang="en-US" sz="1400" i="1" dirty="0"/>
              <a:t>New York Times</a:t>
            </a:r>
          </a:p>
        </p:txBody>
      </p:sp>
    </p:spTree>
    <p:extLst>
      <p:ext uri="{BB962C8B-B14F-4D97-AF65-F5344CB8AC3E}">
        <p14:creationId xmlns:p14="http://schemas.microsoft.com/office/powerpoint/2010/main" val="12672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1"/>
            <a:ext cx="10353761" cy="675992"/>
          </a:xfrm>
        </p:spPr>
        <p:txBody>
          <a:bodyPr/>
          <a:lstStyle/>
          <a:p>
            <a:r>
              <a:rPr lang="en-US" cap="none" dirty="0"/>
              <a:t>Interest Rates</a:t>
            </a:r>
          </a:p>
        </p:txBody>
      </p:sp>
      <p:pic>
        <p:nvPicPr>
          <p:cNvPr id="5" name="Content Placeholder 4" descr="Graphical user interface, chart">
            <a:extLst>
              <a:ext uri="{FF2B5EF4-FFF2-40B4-BE49-F238E27FC236}">
                <a16:creationId xmlns:a16="http://schemas.microsoft.com/office/drawing/2014/main" id="{ADC4435E-A936-C353-A851-5B7EDCE21DFC}"/>
              </a:ext>
            </a:extLst>
          </p:cNvPr>
          <p:cNvPicPr>
            <a:picLocks noGrp="1" noChangeAspect="1"/>
          </p:cNvPicPr>
          <p:nvPr>
            <p:ph idx="1"/>
          </p:nvPr>
        </p:nvPicPr>
        <p:blipFill>
          <a:blip r:embed="rId2"/>
          <a:stretch>
            <a:fillRect/>
          </a:stretch>
        </p:blipFill>
        <p:spPr>
          <a:xfrm>
            <a:off x="1218392" y="1874067"/>
            <a:ext cx="10049164" cy="4487502"/>
          </a:xfrm>
        </p:spPr>
      </p:pic>
      <p:sp>
        <p:nvSpPr>
          <p:cNvPr id="6" name="TextBox 5">
            <a:extLst>
              <a:ext uri="{FF2B5EF4-FFF2-40B4-BE49-F238E27FC236}">
                <a16:creationId xmlns:a16="http://schemas.microsoft.com/office/drawing/2014/main" id="{42619E0E-8C07-D88B-E7B0-219473A1639E}"/>
              </a:ext>
            </a:extLst>
          </p:cNvPr>
          <p:cNvSpPr txBox="1"/>
          <p:nvPr/>
        </p:nvSpPr>
        <p:spPr>
          <a:xfrm>
            <a:off x="1218392" y="1292286"/>
            <a:ext cx="9039526" cy="461665"/>
          </a:xfrm>
          <a:prstGeom prst="rect">
            <a:avLst/>
          </a:prstGeom>
          <a:noFill/>
        </p:spPr>
        <p:txBody>
          <a:bodyPr wrap="none" rtlCol="0">
            <a:spAutoFit/>
          </a:bodyPr>
          <a:lstStyle/>
          <a:p>
            <a:r>
              <a:rPr lang="en-US" sz="2400" dirty="0"/>
              <a:t>Here is a chart outlining the history of interest rates since 1950.</a:t>
            </a:r>
          </a:p>
        </p:txBody>
      </p:sp>
    </p:spTree>
    <p:extLst>
      <p:ext uri="{BB962C8B-B14F-4D97-AF65-F5344CB8AC3E}">
        <p14:creationId xmlns:p14="http://schemas.microsoft.com/office/powerpoint/2010/main" val="3079349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1"/>
            <a:ext cx="10353761" cy="675992"/>
          </a:xfrm>
        </p:spPr>
        <p:txBody>
          <a:bodyPr/>
          <a:lstStyle/>
          <a:p>
            <a:r>
              <a:rPr lang="en-US" cap="none" dirty="0"/>
              <a:t>Interest Rates</a:t>
            </a:r>
          </a:p>
        </p:txBody>
      </p:sp>
      <p:sp>
        <p:nvSpPr>
          <p:cNvPr id="6" name="TextBox 5">
            <a:extLst>
              <a:ext uri="{FF2B5EF4-FFF2-40B4-BE49-F238E27FC236}">
                <a16:creationId xmlns:a16="http://schemas.microsoft.com/office/drawing/2014/main" id="{42619E0E-8C07-D88B-E7B0-219473A1639E}"/>
              </a:ext>
            </a:extLst>
          </p:cNvPr>
          <p:cNvSpPr txBox="1"/>
          <p:nvPr/>
        </p:nvSpPr>
        <p:spPr>
          <a:xfrm>
            <a:off x="1258432" y="1459996"/>
            <a:ext cx="9039526" cy="461665"/>
          </a:xfrm>
          <a:prstGeom prst="rect">
            <a:avLst/>
          </a:prstGeom>
          <a:noFill/>
        </p:spPr>
        <p:txBody>
          <a:bodyPr wrap="none" rtlCol="0">
            <a:spAutoFit/>
          </a:bodyPr>
          <a:lstStyle/>
          <a:p>
            <a:r>
              <a:rPr lang="en-US" sz="2400" dirty="0"/>
              <a:t>Here is a chart outlining the history of interest rates since 2018.</a:t>
            </a:r>
          </a:p>
        </p:txBody>
      </p:sp>
      <p:pic>
        <p:nvPicPr>
          <p:cNvPr id="7" name="Content Placeholder 6" descr="A picture containing diagram">
            <a:extLst>
              <a:ext uri="{FF2B5EF4-FFF2-40B4-BE49-F238E27FC236}">
                <a16:creationId xmlns:a16="http://schemas.microsoft.com/office/drawing/2014/main" id="{EDF8FEA0-A76D-F1C6-E24F-88549979CE00}"/>
              </a:ext>
            </a:extLst>
          </p:cNvPr>
          <p:cNvPicPr>
            <a:picLocks noGrp="1" noChangeAspect="1"/>
          </p:cNvPicPr>
          <p:nvPr>
            <p:ph idx="1"/>
          </p:nvPr>
        </p:nvPicPr>
        <p:blipFill>
          <a:blip r:embed="rId2"/>
          <a:stretch>
            <a:fillRect/>
          </a:stretch>
        </p:blipFill>
        <p:spPr>
          <a:xfrm>
            <a:off x="1571625" y="2095500"/>
            <a:ext cx="9039225" cy="3695700"/>
          </a:xfrm>
        </p:spPr>
      </p:pic>
    </p:spTree>
    <p:extLst>
      <p:ext uri="{BB962C8B-B14F-4D97-AF65-F5344CB8AC3E}">
        <p14:creationId xmlns:p14="http://schemas.microsoft.com/office/powerpoint/2010/main" val="2172841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Trump Financial Policies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a:bodyPr>
          <a:lstStyle/>
          <a:p>
            <a:r>
              <a:rPr lang="en-US" sz="2600" dirty="0"/>
              <a:t>When Donald Trump was elected president, he mandated that interest rates should be raised at slight intervals to control inflation and to reduce financial risks in the marketplace. </a:t>
            </a:r>
          </a:p>
          <a:p>
            <a:r>
              <a:rPr lang="en-US" sz="2600" dirty="0"/>
              <a:t>A reasonable interest rate discourages risky investments. It also insures that people will get a reasonable return on their savings.</a:t>
            </a:r>
          </a:p>
          <a:p>
            <a:r>
              <a:rPr lang="en-US" sz="2600" dirty="0"/>
              <a:t>When inflation was deemed to be controlled in 2018, interest rates were lowered.</a:t>
            </a:r>
          </a:p>
        </p:txBody>
      </p:sp>
    </p:spTree>
    <p:extLst>
      <p:ext uri="{BB962C8B-B14F-4D97-AF65-F5344CB8AC3E}">
        <p14:creationId xmlns:p14="http://schemas.microsoft.com/office/powerpoint/2010/main" val="36676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526473"/>
          </a:xfrm>
        </p:spPr>
        <p:txBody>
          <a:bodyPr>
            <a:normAutofit fontScale="90000"/>
          </a:bodyPr>
          <a:lstStyle/>
          <a:p>
            <a:r>
              <a:rPr lang="en-US" cap="none" dirty="0"/>
              <a:t>The 2020 Panic</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221673" y="1376218"/>
            <a:ext cx="8358909" cy="3149600"/>
          </a:xfrm>
        </p:spPr>
        <p:txBody>
          <a:bodyPr>
            <a:normAutofit fontScale="92500" lnSpcReduction="10000"/>
          </a:bodyPr>
          <a:lstStyle/>
          <a:p>
            <a:r>
              <a:rPr lang="en-US" sz="2600" dirty="0"/>
              <a:t>When it was deemed there was a “Pandemic” in the offing, the Federal Reserve lowered interest rates to zero.</a:t>
            </a:r>
          </a:p>
          <a:p>
            <a:r>
              <a:rPr lang="en-US" sz="2600" dirty="0"/>
              <a:t>Suddenly, the Venture Capital Companies started investing in business startups that they would not normally consider.</a:t>
            </a:r>
          </a:p>
          <a:p>
            <a:r>
              <a:rPr lang="en-US" sz="2600" dirty="0"/>
              <a:t>Even Silicon Valley Bank </a:t>
            </a:r>
            <a:r>
              <a:rPr lang="en-US" sz="2200" dirty="0"/>
              <a:t>[NASDAQ: SIVB - Trading Halted March 9, 2023]</a:t>
            </a:r>
            <a:r>
              <a:rPr lang="en-US" sz="2600" dirty="0"/>
              <a:t> started loaning money to “woke” startups.</a:t>
            </a:r>
          </a:p>
        </p:txBody>
      </p:sp>
      <p:pic>
        <p:nvPicPr>
          <p:cNvPr id="4" name="Picture 3">
            <a:extLst>
              <a:ext uri="{FF2B5EF4-FFF2-40B4-BE49-F238E27FC236}">
                <a16:creationId xmlns:a16="http://schemas.microsoft.com/office/drawing/2014/main" id="{BF703228-616C-4FFB-A267-1F6839A76141}"/>
              </a:ext>
            </a:extLst>
          </p:cNvPr>
          <p:cNvPicPr>
            <a:picLocks noChangeAspect="1"/>
          </p:cNvPicPr>
          <p:nvPr/>
        </p:nvPicPr>
        <p:blipFill>
          <a:blip r:embed="rId2"/>
          <a:stretch>
            <a:fillRect/>
          </a:stretch>
        </p:blipFill>
        <p:spPr>
          <a:xfrm>
            <a:off x="8897504" y="408809"/>
            <a:ext cx="2857500" cy="1857375"/>
          </a:xfrm>
          <a:prstGeom prst="rect">
            <a:avLst/>
          </a:prstGeom>
        </p:spPr>
      </p:pic>
      <p:pic>
        <p:nvPicPr>
          <p:cNvPr id="5" name="Picture 4">
            <a:extLst>
              <a:ext uri="{FF2B5EF4-FFF2-40B4-BE49-F238E27FC236}">
                <a16:creationId xmlns:a16="http://schemas.microsoft.com/office/drawing/2014/main" id="{FD944379-3D03-EBC2-3BDB-6E634B074E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5" y="4591816"/>
            <a:ext cx="12192000" cy="2260222"/>
          </a:xfrm>
          <a:prstGeom prst="rect">
            <a:avLst/>
          </a:prstGeom>
        </p:spPr>
      </p:pic>
      <p:pic>
        <p:nvPicPr>
          <p:cNvPr id="6" name="Picture 5">
            <a:extLst>
              <a:ext uri="{FF2B5EF4-FFF2-40B4-BE49-F238E27FC236}">
                <a16:creationId xmlns:a16="http://schemas.microsoft.com/office/drawing/2014/main" id="{0C7F5E04-5295-0E08-D67A-DF15CDECC2E6}"/>
              </a:ext>
            </a:extLst>
          </p:cNvPr>
          <p:cNvPicPr>
            <a:picLocks noChangeAspect="1"/>
          </p:cNvPicPr>
          <p:nvPr/>
        </p:nvPicPr>
        <p:blipFill>
          <a:blip r:embed="rId4"/>
          <a:stretch>
            <a:fillRect/>
          </a:stretch>
        </p:blipFill>
        <p:spPr>
          <a:xfrm>
            <a:off x="8897504" y="2266184"/>
            <a:ext cx="2857500" cy="1876425"/>
          </a:xfrm>
          <a:prstGeom prst="rect">
            <a:avLst/>
          </a:prstGeom>
        </p:spPr>
      </p:pic>
    </p:spTree>
    <p:extLst>
      <p:ext uri="{BB962C8B-B14F-4D97-AF65-F5344CB8AC3E}">
        <p14:creationId xmlns:p14="http://schemas.microsoft.com/office/powerpoint/2010/main" val="178257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31AC-D2F9-F54B-3007-8248E8546C47}"/>
              </a:ext>
            </a:extLst>
          </p:cNvPr>
          <p:cNvSpPr>
            <a:spLocks noGrp="1"/>
          </p:cNvSpPr>
          <p:nvPr>
            <p:ph type="title"/>
          </p:nvPr>
        </p:nvSpPr>
        <p:spPr>
          <a:xfrm>
            <a:off x="626724" y="215756"/>
            <a:ext cx="10772796" cy="1451679"/>
          </a:xfrm>
        </p:spPr>
        <p:txBody>
          <a:bodyPr>
            <a:normAutofit/>
          </a:bodyPr>
          <a:lstStyle/>
          <a:p>
            <a:pPr algn="ctr"/>
            <a:r>
              <a:rPr lang="en-US" sz="4000" cap="none" dirty="0">
                <a:effectLst/>
                <a:latin typeface="+mj-lt"/>
              </a:rPr>
              <a:t>18 U.S. Code §241 -</a:t>
            </a:r>
            <a:br>
              <a:rPr lang="en-US" sz="4000" cap="none" dirty="0">
                <a:latin typeface="+mj-lt"/>
              </a:rPr>
            </a:br>
            <a:r>
              <a:rPr lang="en-US" sz="4000" cap="none" dirty="0">
                <a:effectLst/>
                <a:latin typeface="+mj-lt"/>
              </a:rPr>
              <a:t>Conspiracy Against Rights</a:t>
            </a:r>
            <a:endParaRPr lang="en-US" sz="4000" dirty="0">
              <a:latin typeface="+mj-lt"/>
            </a:endParaRPr>
          </a:p>
        </p:txBody>
      </p:sp>
      <p:sp>
        <p:nvSpPr>
          <p:cNvPr id="3" name="Content Placeholder 2">
            <a:extLst>
              <a:ext uri="{FF2B5EF4-FFF2-40B4-BE49-F238E27FC236}">
                <a16:creationId xmlns:a16="http://schemas.microsoft.com/office/drawing/2014/main" id="{0585F6D4-4FE5-195E-C56D-2BEB103EA0DD}"/>
              </a:ext>
            </a:extLst>
          </p:cNvPr>
          <p:cNvSpPr>
            <a:spLocks noGrp="1"/>
          </p:cNvSpPr>
          <p:nvPr>
            <p:ph idx="1"/>
          </p:nvPr>
        </p:nvSpPr>
        <p:spPr>
          <a:xfrm>
            <a:off x="369870" y="1577787"/>
            <a:ext cx="11029650" cy="5145741"/>
          </a:xfrm>
        </p:spPr>
        <p:txBody>
          <a:bodyPr anchor="ctr">
            <a:noAutofit/>
          </a:bodyPr>
          <a:lstStyle/>
          <a:p>
            <a:pPr marL="0" indent="0">
              <a:buNone/>
            </a:pPr>
            <a:r>
              <a:rPr lang="en-US" sz="1800" dirty="0">
                <a:effectLst/>
              </a:rPr>
              <a:t>If two or more persons conspire to injure, oppress, threaten, or intimidate any person in any State, Territory, Commonwealth, Possession, or District in the free exercise or enjoyment of any right or privilege secured to him by the Constitution or laws of the United States, or because of his having so exercised the same; or </a:t>
            </a:r>
          </a:p>
          <a:p>
            <a:pPr marL="0" indent="0">
              <a:buNone/>
            </a:pPr>
            <a:r>
              <a:rPr lang="en-US" sz="1800" dirty="0">
                <a:effectLst/>
              </a:rPr>
              <a:t>If two or more persons go in disguise on the highway, or on the premises of another, with intent to prevent or hinder his free exercise or enjoyment of any right or privilege so secured— </a:t>
            </a:r>
          </a:p>
          <a:p>
            <a:pPr marL="0" indent="0">
              <a:buNone/>
            </a:pPr>
            <a:r>
              <a:rPr lang="en-US" sz="1800" dirty="0">
                <a:effectLst/>
              </a:rPr>
              <a:t>They shall be fined under this title or imprisoned not more than ten years, or both; and if death results from the acts committed in violation of this section or if such acts include kidnapping or an attempt to kidnap, aggravated sexual abuse or an attempt to commit aggravated sexual abuse, or an attempt to kill, they shall be fined under this title or imprisoned for any term of years or for life, or both, or may be sentenced to death.</a:t>
            </a:r>
            <a:endParaRPr lang="en-US" sz="1800" dirty="0"/>
          </a:p>
          <a:p>
            <a:pPr marL="0" indent="0">
              <a:buNone/>
            </a:pPr>
            <a:r>
              <a:rPr lang="en-US" sz="1400" dirty="0">
                <a:effectLst/>
              </a:rPr>
              <a:t>(June 25, 1948, Ch. 645, 62 Stat. 696; Pub. L. 90–284, title I, § 103(a), Apr. 11, 1968, 82 Stat. 75; Pub. L. 100–690, title VII, § 7018(a), (b)(1), Nov. 18, 1988, 102 Stat. 4396; Pub. L. 103–322, title VI, § 60006(a), title XXXII, §§ 320103(a), 320201(a), title XXXIII, § 330016(1)(L), Sept. 13, 1994, 108 Stat. 1970, 2109, 2113, 2147; Pub. L. 104–294, title VI, §§ 604(b)(14)(A), 607(a), Oct. 11, 1996, 110 Stat. 3507, 3511.)</a:t>
            </a:r>
            <a:endParaRPr lang="en-US" sz="1400" dirty="0"/>
          </a:p>
        </p:txBody>
      </p:sp>
    </p:spTree>
    <p:extLst>
      <p:ext uri="{BB962C8B-B14F-4D97-AF65-F5344CB8AC3E}">
        <p14:creationId xmlns:p14="http://schemas.microsoft.com/office/powerpoint/2010/main" val="473072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 name="Content Placeholder 9" descr="Chart&#10;&#10;Description automatically generated">
            <a:extLst>
              <a:ext uri="{FF2B5EF4-FFF2-40B4-BE49-F238E27FC236}">
                <a16:creationId xmlns:a16="http://schemas.microsoft.com/office/drawing/2014/main" id="{D4B7FEBB-0712-AF34-1E99-A6495BBB5116}"/>
              </a:ext>
            </a:extLst>
          </p:cNvPr>
          <p:cNvPicPr>
            <a:picLocks noGrp="1" noChangeAspect="1"/>
          </p:cNvPicPr>
          <p:nvPr>
            <p:ph idx="1"/>
          </p:nvPr>
        </p:nvPicPr>
        <p:blipFill rotWithShape="1">
          <a:blip r:embed="rId3"/>
          <a:srcRect b="30"/>
          <a:stretch/>
        </p:blipFill>
        <p:spPr>
          <a:xfrm>
            <a:off x="20" y="2030"/>
            <a:ext cx="12191980" cy="6855970"/>
          </a:xfrm>
          <a:prstGeom prst="rect">
            <a:avLst/>
          </a:prstGeom>
        </p:spPr>
      </p:pic>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4053798" y="0"/>
            <a:ext cx="9001462" cy="585667"/>
          </a:xfrm>
        </p:spPr>
        <p:txBody>
          <a:bodyPr vert="horz" lIns="91440" tIns="45720" rIns="91440" bIns="45720" rtlCol="0" anchor="ctr">
            <a:noAutofit/>
          </a:bodyPr>
          <a:lstStyle/>
          <a:p>
            <a:r>
              <a:rPr lang="en-US" sz="2400" dirty="0">
                <a:solidFill>
                  <a:srgbClr val="7030A0"/>
                </a:solidFill>
              </a:rPr>
              <a:t>The Silicon Valley Bank Debacle</a:t>
            </a:r>
          </a:p>
        </p:txBody>
      </p:sp>
      <p:sp>
        <p:nvSpPr>
          <p:cNvPr id="3" name="TextBox 2">
            <a:extLst>
              <a:ext uri="{FF2B5EF4-FFF2-40B4-BE49-F238E27FC236}">
                <a16:creationId xmlns:a16="http://schemas.microsoft.com/office/drawing/2014/main" id="{EC530431-215E-0DD2-21E3-FABF2366A1A3}"/>
              </a:ext>
            </a:extLst>
          </p:cNvPr>
          <p:cNvSpPr txBox="1"/>
          <p:nvPr/>
        </p:nvSpPr>
        <p:spPr>
          <a:xfrm>
            <a:off x="7563494" y="986827"/>
            <a:ext cx="3568156" cy="369332"/>
          </a:xfrm>
          <a:prstGeom prst="rect">
            <a:avLst/>
          </a:prstGeom>
          <a:noFill/>
        </p:spPr>
        <p:txBody>
          <a:bodyPr wrap="none" rtlCol="0">
            <a:spAutoFit/>
          </a:bodyPr>
          <a:lstStyle/>
          <a:p>
            <a:r>
              <a:rPr lang="en-US" dirty="0">
                <a:solidFill>
                  <a:srgbClr val="FF0000"/>
                </a:solidFill>
              </a:rPr>
              <a:t>Red Circle Indicates Bank “Run”</a:t>
            </a:r>
          </a:p>
        </p:txBody>
      </p:sp>
    </p:spTree>
    <p:extLst>
      <p:ext uri="{BB962C8B-B14F-4D97-AF65-F5344CB8AC3E}">
        <p14:creationId xmlns:p14="http://schemas.microsoft.com/office/powerpoint/2010/main" val="3586826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Silicon Valley Bank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lnSpcReduction="20000"/>
          </a:bodyPr>
          <a:lstStyle/>
          <a:p>
            <a:r>
              <a:rPr lang="en-US" sz="2600" dirty="0"/>
              <a:t>During the 2019-2021 Period, the bank received SIX BILLION DOLLARS in new deposits that they needed to invest to offset their “Cost of Capital” requirements. </a:t>
            </a:r>
          </a:p>
          <a:p>
            <a:pPr lvl="1"/>
            <a:r>
              <a:rPr lang="en-US" sz="2400" dirty="0"/>
              <a:t>Remember, all business accounts are paid interest equivalent to the Bank Prime Rate set by the Federal Reserve!</a:t>
            </a:r>
          </a:p>
          <a:p>
            <a:r>
              <a:rPr lang="en-US" sz="2600" dirty="0"/>
              <a:t>The bank’s management opted to invest in 10-year Treasury Bonds at an interest rate of 1.68%. </a:t>
            </a:r>
          </a:p>
          <a:p>
            <a:pPr lvl="1"/>
            <a:r>
              <a:rPr lang="en-US" sz="2400" dirty="0"/>
              <a:t>Many investment managers would consider this investment sound, were it not for the trend of rising interest rates.</a:t>
            </a:r>
          </a:p>
        </p:txBody>
      </p:sp>
    </p:spTree>
    <p:extLst>
      <p:ext uri="{BB962C8B-B14F-4D97-AF65-F5344CB8AC3E}">
        <p14:creationId xmlns:p14="http://schemas.microsoft.com/office/powerpoint/2010/main" val="41421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Silicon Valley Bank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508958" y="1656272"/>
            <a:ext cx="11033185" cy="4592128"/>
          </a:xfrm>
        </p:spPr>
        <p:txBody>
          <a:bodyPr>
            <a:normAutofit fontScale="92500" lnSpcReduction="10000"/>
          </a:bodyPr>
          <a:lstStyle/>
          <a:p>
            <a:r>
              <a:rPr lang="en-US" sz="2400" dirty="0"/>
              <a:t>Unfortunately, we have seen that interest rates have risen from the 1-2% they were when they made most of these investments to 4.5% now.</a:t>
            </a:r>
          </a:p>
          <a:p>
            <a:r>
              <a:rPr lang="en-US" sz="2400" dirty="0"/>
              <a:t>Bank management was not initially concerned because they planned to hold the bonds until they matured in ten years.</a:t>
            </a:r>
          </a:p>
          <a:p>
            <a:pPr lvl="1"/>
            <a:r>
              <a:rPr lang="en-US" sz="2200" dirty="0"/>
              <a:t>However, on their financial statements, due to the “mark to Market” method of accounting (FAS #157), they must show an “unrealized loss” on those treasury bonds and other low interest investments.</a:t>
            </a:r>
          </a:p>
          <a:p>
            <a:pPr lvl="1"/>
            <a:r>
              <a:rPr lang="en-US" sz="2200" dirty="0"/>
              <a:t>One must wonder if the Bank’s management was aware of this accounting rule.</a:t>
            </a:r>
          </a:p>
          <a:p>
            <a:pPr lvl="1"/>
            <a:r>
              <a:rPr lang="en-US" sz="2200" dirty="0"/>
              <a:t>We do know that the Bank did not have a risk manager for several months.</a:t>
            </a:r>
          </a:p>
          <a:p>
            <a:pPr lvl="1"/>
            <a:r>
              <a:rPr lang="en-US" sz="2200" dirty="0"/>
              <a:t>Normally, publicly-traded banks carry insurance to “hedge” against these kinds of risks to their portfolio.</a:t>
            </a:r>
          </a:p>
        </p:txBody>
      </p:sp>
    </p:spTree>
    <p:extLst>
      <p:ext uri="{BB962C8B-B14F-4D97-AF65-F5344CB8AC3E}">
        <p14:creationId xmlns:p14="http://schemas.microsoft.com/office/powerpoint/2010/main" val="21366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1209C-0796-D482-EC55-12ED4FE80DCB}"/>
              </a:ext>
            </a:extLst>
          </p:cNvPr>
          <p:cNvPicPr>
            <a:picLocks noChangeAspect="1"/>
          </p:cNvPicPr>
          <p:nvPr/>
        </p:nvPicPr>
        <p:blipFill rotWithShape="1">
          <a:blip r:embed="rId3">
            <a:alphaModFix amt="35000"/>
          </a:blip>
          <a:srcRect r="8416" b="-1"/>
          <a:stretch/>
        </p:blipFill>
        <p:spPr>
          <a:xfrm>
            <a:off x="20" y="2030"/>
            <a:ext cx="12191980" cy="6855970"/>
          </a:xfrm>
          <a:prstGeom prst="rect">
            <a:avLst/>
          </a:prstGeom>
        </p:spPr>
      </p:pic>
      <p:sp>
        <p:nvSpPr>
          <p:cNvPr id="9" name="Rectangle 8">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a:xfrm>
            <a:off x="913795" y="609600"/>
            <a:ext cx="10353761" cy="1326321"/>
          </a:xfrm>
        </p:spPr>
        <p:txBody>
          <a:bodyPr>
            <a:normAutofit/>
          </a:bodyPr>
          <a:lstStyle/>
          <a:p>
            <a:r>
              <a:rPr lang="en-US" cap="none" dirty="0"/>
              <a:t>Silicon Valley Bank Analysis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2096064"/>
            <a:ext cx="10353762" cy="3695136"/>
          </a:xfrm>
        </p:spPr>
        <p:txBody>
          <a:bodyPr>
            <a:normAutofit/>
          </a:bodyPr>
          <a:lstStyle/>
          <a:p>
            <a:r>
              <a:rPr lang="en-US" sz="2400" dirty="0"/>
              <a:t>When </a:t>
            </a:r>
            <a:r>
              <a:rPr lang="en-US" sz="2400" i="1" dirty="0">
                <a:hlinkClick r:id="rId4"/>
              </a:rPr>
              <a:t>Moody’s Financial Service</a:t>
            </a:r>
            <a:r>
              <a:rPr lang="en-US" sz="2400" dirty="0"/>
              <a:t> discovered these unrealized losses on the bank’s financial statements, they started downgrading the bank’s credit rating.</a:t>
            </a:r>
          </a:p>
          <a:p>
            <a:r>
              <a:rPr lang="en-US" sz="2400" dirty="0"/>
              <a:t>When financial analysts saw the downgrade of the bank’s credit rating, they advised their clients to move their deposits to a “safer” bank.</a:t>
            </a:r>
          </a:p>
          <a:p>
            <a:r>
              <a:rPr lang="en-US" sz="2400" dirty="0"/>
              <a:t>This caused a “bank run” but not in the sense we used to see them. This bank run was done with “mouse clicks” on personal computers.</a:t>
            </a:r>
          </a:p>
        </p:txBody>
      </p:sp>
    </p:spTree>
    <p:extLst>
      <p:ext uri="{BB962C8B-B14F-4D97-AF65-F5344CB8AC3E}">
        <p14:creationId xmlns:p14="http://schemas.microsoft.com/office/powerpoint/2010/main" val="137204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a:bodyPr>
          <a:lstStyle/>
          <a:p>
            <a:r>
              <a:rPr lang="en-US" sz="2400" dirty="0"/>
              <a:t>Mark to Market Accounting was adopted by the Financial Accounting Standards Board (per Financial Accounting Standard #157) in 1993.</a:t>
            </a:r>
          </a:p>
          <a:p>
            <a:r>
              <a:rPr lang="en-US" sz="2400" dirty="0"/>
              <a:t>It requires that companies owning “Marketable Securities” update the value of them at the end of their fiscal accounting period.</a:t>
            </a:r>
          </a:p>
          <a:p>
            <a:r>
              <a:rPr lang="en-US" sz="2400" dirty="0"/>
              <a:t>Let’s look at an example:</a:t>
            </a:r>
          </a:p>
        </p:txBody>
      </p:sp>
    </p:spTree>
    <p:extLst>
      <p:ext uri="{BB962C8B-B14F-4D97-AF65-F5344CB8AC3E}">
        <p14:creationId xmlns:p14="http://schemas.microsoft.com/office/powerpoint/2010/main" val="257138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a:bodyPr>
          <a:lstStyle/>
          <a:p>
            <a:r>
              <a:rPr lang="en-US" sz="2400" dirty="0"/>
              <a:t>A company buys 100 shares of XYZ stock for $20 a shares. The entry would be shown as follows:</a:t>
            </a:r>
          </a:p>
          <a:p>
            <a:pPr marL="457200" lvl="1" indent="0">
              <a:buNone/>
            </a:pPr>
            <a:r>
              <a:rPr lang="en-US" sz="2200" dirty="0"/>
              <a:t>	Investment in XYZ Stock	2,000</a:t>
            </a:r>
          </a:p>
          <a:p>
            <a:pPr marL="457200" lvl="1" indent="0">
              <a:buNone/>
            </a:pPr>
            <a:r>
              <a:rPr lang="en-US" sz="2200" dirty="0"/>
              <a:t>		Cash					2,000</a:t>
            </a:r>
          </a:p>
          <a:p>
            <a:r>
              <a:rPr lang="en-US" sz="2400" dirty="0"/>
              <a:t>At the end of the year, the stock is selling for $25.00 a share:</a:t>
            </a:r>
          </a:p>
          <a:p>
            <a:pPr marL="0" indent="0">
              <a:buNone/>
            </a:pPr>
            <a:r>
              <a:rPr lang="en-US" sz="2400" dirty="0"/>
              <a:t>	Investment in XYZ Stock	   500</a:t>
            </a:r>
          </a:p>
          <a:p>
            <a:pPr marL="0" indent="0">
              <a:buNone/>
            </a:pPr>
            <a:r>
              <a:rPr lang="en-US" sz="2400" dirty="0"/>
              <a:t>		Unrealized Gain on XYZ Stock	   500</a:t>
            </a:r>
          </a:p>
          <a:p>
            <a:pPr marL="457200" lvl="1" indent="0">
              <a:buNone/>
            </a:pPr>
            <a:endParaRPr lang="en-US" sz="2200" dirty="0"/>
          </a:p>
        </p:txBody>
      </p:sp>
    </p:spTree>
    <p:extLst>
      <p:ext uri="{BB962C8B-B14F-4D97-AF65-F5344CB8AC3E}">
        <p14:creationId xmlns:p14="http://schemas.microsoft.com/office/powerpoint/2010/main" val="35548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a:bodyPr>
          <a:lstStyle/>
          <a:p>
            <a:r>
              <a:rPr lang="en-US" sz="2400" dirty="0"/>
              <a:t>However, at the end of the next year, XYZ Stock has gone down to $15.00 a share. The entry would be:</a:t>
            </a:r>
          </a:p>
          <a:p>
            <a:pPr marL="457200" lvl="1" indent="0">
              <a:buNone/>
            </a:pPr>
            <a:r>
              <a:rPr lang="en-US" sz="2200" dirty="0"/>
              <a:t>	Unrealized Loss on XYZ Stock	1,000	</a:t>
            </a:r>
          </a:p>
          <a:p>
            <a:pPr marL="457200" lvl="1" indent="0">
              <a:buNone/>
            </a:pPr>
            <a:r>
              <a:rPr lang="en-US" sz="2200" dirty="0"/>
              <a:t>		Investment in XYZ Stock		1,000</a:t>
            </a:r>
          </a:p>
          <a:p>
            <a:r>
              <a:rPr lang="en-US" sz="2400" dirty="0"/>
              <a:t>The final value of the XYZ Stock on the Balance Sheet would be:</a:t>
            </a:r>
          </a:p>
          <a:p>
            <a:pPr marL="914400" lvl="2" indent="0">
              <a:buNone/>
            </a:pPr>
            <a:r>
              <a:rPr lang="en-US" sz="2000" dirty="0"/>
              <a:t>Investment in XYZ Stock	$ 1,500</a:t>
            </a:r>
          </a:p>
        </p:txBody>
      </p:sp>
    </p:spTree>
    <p:extLst>
      <p:ext uri="{BB962C8B-B14F-4D97-AF65-F5344CB8AC3E}">
        <p14:creationId xmlns:p14="http://schemas.microsoft.com/office/powerpoint/2010/main" val="9566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Mark to Market Accounting</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4" y="2096064"/>
            <a:ext cx="10516205" cy="3695136"/>
          </a:xfrm>
        </p:spPr>
        <p:txBody>
          <a:bodyPr>
            <a:normAutofit lnSpcReduction="10000"/>
          </a:bodyPr>
          <a:lstStyle/>
          <a:p>
            <a:r>
              <a:rPr lang="en-US" sz="2800" dirty="0"/>
              <a:t>Traditional accounting used the cost method for valuing assets. That value stayed the same until they day came when the asset was sold. Then, a gain or loss is realized.</a:t>
            </a:r>
          </a:p>
          <a:p>
            <a:r>
              <a:rPr lang="en-US" sz="2800" dirty="0"/>
              <a:t>Mark to Market Accounting assumes profits when there are not realized. </a:t>
            </a:r>
          </a:p>
          <a:p>
            <a:r>
              <a:rPr lang="en-US" sz="2800" dirty="0"/>
              <a:t>Mark to Market Accounting assumes all assets with a ready market value are investments.</a:t>
            </a:r>
          </a:p>
        </p:txBody>
      </p:sp>
    </p:spTree>
    <p:extLst>
      <p:ext uri="{BB962C8B-B14F-4D97-AF65-F5344CB8AC3E}">
        <p14:creationId xmlns:p14="http://schemas.microsoft.com/office/powerpoint/2010/main" val="29189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930619" cy="2265216"/>
          </a:xfrm>
        </p:spPr>
        <p:txBody>
          <a:bodyPr/>
          <a:lstStyle/>
          <a:p>
            <a:pPr>
              <a:spcBef>
                <a:spcPts val="0"/>
              </a:spcBef>
              <a:spcAft>
                <a:spcPts val="0"/>
              </a:spcAft>
            </a:pPr>
            <a:r>
              <a:rPr lang="en-US" dirty="0"/>
              <a:t>Tom Mack </a:t>
            </a:r>
          </a:p>
          <a:p>
            <a:pPr>
              <a:spcBef>
                <a:spcPts val="0"/>
              </a:spcBef>
              <a:spcAft>
                <a:spcPts val="0"/>
              </a:spcAft>
            </a:pPr>
            <a:endParaRPr lang="en-US" dirty="0"/>
          </a:p>
          <a:p>
            <a:pPr>
              <a:spcBef>
                <a:spcPts val="0"/>
              </a:spcBef>
              <a:spcAft>
                <a:spcPts val="0"/>
              </a:spcAft>
            </a:pPr>
            <a:r>
              <a:rPr lang="en-US" sz="2000" dirty="0"/>
              <a:t>Email: </a:t>
            </a:r>
            <a:r>
              <a:rPr lang="en-US" sz="2000" dirty="0">
                <a:hlinkClick r:id="rId2"/>
              </a:rPr>
              <a:t>tom.mack@whitestonefoundation.org</a:t>
            </a:r>
            <a:r>
              <a:rPr lang="en-US" sz="2000" dirty="0"/>
              <a:t> </a:t>
            </a:r>
          </a:p>
          <a:p>
            <a:pPr>
              <a:spcBef>
                <a:spcPts val="0"/>
              </a:spcBef>
              <a:spcAft>
                <a:spcPts val="0"/>
              </a:spcAft>
            </a:pPr>
            <a:r>
              <a:rPr lang="en-US" sz="2000" dirty="0"/>
              <a:t>Bible Code Website: </a:t>
            </a:r>
            <a:r>
              <a:rPr lang="en-US" sz="2000" dirty="0">
                <a:hlinkClick r:id="rId3"/>
              </a:rPr>
              <a:t>https://biblecodes.co</a:t>
            </a:r>
            <a:r>
              <a:rPr lang="en-US" sz="2000" dirty="0"/>
              <a:t> </a:t>
            </a:r>
          </a:p>
          <a:p>
            <a:pPr>
              <a:spcBef>
                <a:spcPts val="0"/>
              </a:spcBef>
              <a:spcAft>
                <a:spcPts val="0"/>
              </a:spcAft>
            </a:pPr>
            <a:r>
              <a:rPr lang="en-US" sz="2000" dirty="0"/>
              <a:t>Main Website: </a:t>
            </a:r>
            <a:r>
              <a:rPr lang="en-US" sz="2000" dirty="0">
                <a:hlinkClick r:id="rId4"/>
              </a:rPr>
              <a:t>https://whitestonefoundation.org</a:t>
            </a:r>
            <a:r>
              <a:rPr lang="en-US" sz="2000" dirty="0"/>
              <a:t> </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6" name="Slide Number Placeholder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1B0FB-D917-4C8C-928F-313BD683BF39}" type="slidenum">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24779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171C-CAC4-564F-B666-233D095845EA}"/>
              </a:ext>
            </a:extLst>
          </p:cNvPr>
          <p:cNvSpPr>
            <a:spLocks noGrp="1"/>
          </p:cNvSpPr>
          <p:nvPr>
            <p:ph type="title"/>
          </p:nvPr>
        </p:nvSpPr>
        <p:spPr>
          <a:xfrm>
            <a:off x="550862" y="549274"/>
            <a:ext cx="11091600" cy="1387101"/>
          </a:xfrm>
        </p:spPr>
        <p:txBody>
          <a:bodyPr anchor="ctr"/>
          <a:lstStyle/>
          <a:p>
            <a:pPr algn="ctr"/>
            <a:r>
              <a:rPr lang="en-US" sz="6000" cap="none" dirty="0"/>
              <a:t>Fair Use Notice</a:t>
            </a:r>
          </a:p>
        </p:txBody>
      </p:sp>
      <p:sp>
        <p:nvSpPr>
          <p:cNvPr id="3" name="Content Placeholder 2">
            <a:extLst>
              <a:ext uri="{FF2B5EF4-FFF2-40B4-BE49-F238E27FC236}">
                <a16:creationId xmlns:a16="http://schemas.microsoft.com/office/drawing/2014/main" id="{43EA8868-E3E2-46CB-5B57-4BC3E7C60E37}"/>
              </a:ext>
            </a:extLst>
          </p:cNvPr>
          <p:cNvSpPr>
            <a:spLocks noGrp="1"/>
          </p:cNvSpPr>
          <p:nvPr>
            <p:ph idx="1"/>
          </p:nvPr>
        </p:nvSpPr>
        <p:spPr/>
        <p:txBody>
          <a:bodyPr>
            <a:normAutofit lnSpcReduction="10000"/>
          </a:bodyPr>
          <a:lstStyle/>
          <a:p>
            <a:r>
              <a:rPr lang="en-US" sz="2400" dirty="0"/>
              <a:t>The images and videos used in this presentation belong to their respective copyright holders.</a:t>
            </a:r>
          </a:p>
          <a:p>
            <a:r>
              <a:rPr lang="en-US" sz="2400" dirty="0"/>
              <a:t>These images and videos used in this presentation are used for education, criticism, comment, teaching, and research constituting a Fair Use Exemption under §107 of the United States Copyright Act of 1976. </a:t>
            </a:r>
          </a:p>
          <a:p>
            <a:r>
              <a:rPr lang="en-US" sz="2400" dirty="0"/>
              <a:t>“Fair Use” is defined as a use permitted by copyright statute that might otherwise be considered infringement. </a:t>
            </a:r>
          </a:p>
        </p:txBody>
      </p:sp>
    </p:spTree>
    <p:extLst>
      <p:ext uri="{BB962C8B-B14F-4D97-AF65-F5344CB8AC3E}">
        <p14:creationId xmlns:p14="http://schemas.microsoft.com/office/powerpoint/2010/main" val="20285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1BD-222C-A15E-0D7A-E9AEC7AA31EA}"/>
              </a:ext>
            </a:extLst>
          </p:cNvPr>
          <p:cNvSpPr>
            <a:spLocks noGrp="1"/>
          </p:cNvSpPr>
          <p:nvPr>
            <p:ph type="title"/>
          </p:nvPr>
        </p:nvSpPr>
        <p:spPr>
          <a:xfrm>
            <a:off x="6138004" y="1480930"/>
            <a:ext cx="5607908" cy="3254321"/>
          </a:xfrm>
        </p:spPr>
        <p:txBody>
          <a:bodyPr vert="horz" lIns="91440" tIns="45720" rIns="91440" bIns="45720" rtlCol="0" anchor="ctr">
            <a:noAutofit/>
          </a:bodyPr>
          <a:lstStyle/>
          <a:p>
            <a:pPr>
              <a:lnSpc>
                <a:spcPct val="89000"/>
              </a:lnSpc>
            </a:pPr>
            <a:r>
              <a:rPr lang="en-US" sz="4800" dirty="0"/>
              <a:t>From The floor Of the European Parliament</a:t>
            </a:r>
          </a:p>
        </p:txBody>
      </p:sp>
      <p:pic>
        <p:nvPicPr>
          <p:cNvPr id="5" name="ALL THE BANKS are BROKE!!! 🚨 🤯">
            <a:hlinkClick r:id="" action="ppaction://media"/>
            <a:extLst>
              <a:ext uri="{FF2B5EF4-FFF2-40B4-BE49-F238E27FC236}">
                <a16:creationId xmlns:a16="http://schemas.microsoft.com/office/drawing/2014/main" id="{73F3920D-DEE0-AD1C-C48F-F412946AA715}"/>
              </a:ext>
            </a:extLst>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4"/>
          <a:stretch>
            <a:fillRect/>
          </a:stretch>
        </p:blipFill>
        <p:spPr>
          <a:xfrm>
            <a:off x="1231900" y="639763"/>
            <a:ext cx="3136900" cy="5576887"/>
          </a:xfrm>
          <a:prstGeom prst="rect">
            <a:avLst/>
          </a:prstGeom>
        </p:spPr>
      </p:pic>
    </p:spTree>
    <p:extLst>
      <p:ext uri="{BB962C8B-B14F-4D97-AF65-F5344CB8AC3E}">
        <p14:creationId xmlns:p14="http://schemas.microsoft.com/office/powerpoint/2010/main" val="4175089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How Did We Get in This Mess?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a:bodyPr>
          <a:lstStyle/>
          <a:p>
            <a:r>
              <a:rPr lang="en-US" sz="2800" dirty="0"/>
              <a:t>As with most things we need to study the history of banking.</a:t>
            </a:r>
          </a:p>
          <a:p>
            <a:r>
              <a:rPr lang="en-US" sz="2800" dirty="0"/>
              <a:t>Once we study the history of banking, we can understand how things came into being and analyze how each element.</a:t>
            </a:r>
          </a:p>
          <a:p>
            <a:r>
              <a:rPr lang="en-US" sz="2800" dirty="0"/>
              <a:t>Then, we need to apply the scriptures to each element and use them to both determine the validity and to understand what the result will be.</a:t>
            </a:r>
          </a:p>
        </p:txBody>
      </p:sp>
    </p:spTree>
    <p:extLst>
      <p:ext uri="{BB962C8B-B14F-4D97-AF65-F5344CB8AC3E}">
        <p14:creationId xmlns:p14="http://schemas.microsoft.com/office/powerpoint/2010/main" val="17263843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Scriptures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lnSpcReduction="10000"/>
          </a:bodyPr>
          <a:lstStyle/>
          <a:p>
            <a:r>
              <a:rPr lang="en-US" sz="2800" dirty="0"/>
              <a:t>And the great city was divided into three parts, and the cities of the nations fell: and great Babylon came in remembrance before YHWH, to give unto her the cup of the wine of the fierceness of his wrath. (Revelation 16:19)</a:t>
            </a:r>
          </a:p>
          <a:p>
            <a:r>
              <a:rPr lang="en-US" sz="2800" dirty="0"/>
              <a:t>Standing afar off for the fear of her torment, saying, Alas, alas, that great city Babylon, that mighty city! for in one hour is thy judgment come. (Revelation 18:10)</a:t>
            </a:r>
          </a:p>
        </p:txBody>
      </p:sp>
    </p:spTree>
    <p:extLst>
      <p:ext uri="{BB962C8B-B14F-4D97-AF65-F5344CB8AC3E}">
        <p14:creationId xmlns:p14="http://schemas.microsoft.com/office/powerpoint/2010/main" val="3712241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Banking in Ancient History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fontScale="92500"/>
          </a:bodyPr>
          <a:lstStyle/>
          <a:p>
            <a:r>
              <a:rPr lang="en-US" sz="3900" dirty="0"/>
              <a:t>Banking got its start in Early Babylon. </a:t>
            </a:r>
          </a:p>
          <a:p>
            <a:pPr lvl="1"/>
            <a:r>
              <a:rPr lang="en-US" sz="2600" dirty="0"/>
              <a:t>People making trips would store their precious metals in “banks” and receive cuneiform tablets (paper money would come much later) representing their holdings in that bank. </a:t>
            </a:r>
          </a:p>
          <a:p>
            <a:pPr lvl="1"/>
            <a:r>
              <a:rPr lang="en-US" sz="2600" dirty="0"/>
              <a:t>The bank would take a percentage of the stored metal as payment.</a:t>
            </a:r>
          </a:p>
          <a:p>
            <a:pPr lvl="1"/>
            <a:r>
              <a:rPr lang="en-US" sz="2600" dirty="0"/>
              <a:t>Later, these tablets were replaced by coins minted by the banks.</a:t>
            </a:r>
          </a:p>
        </p:txBody>
      </p:sp>
    </p:spTree>
    <p:extLst>
      <p:ext uri="{BB962C8B-B14F-4D97-AF65-F5344CB8AC3E}">
        <p14:creationId xmlns:p14="http://schemas.microsoft.com/office/powerpoint/2010/main" val="25887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Banking in Ancient History</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p:txBody>
          <a:bodyPr>
            <a:normAutofit/>
          </a:bodyPr>
          <a:lstStyle/>
          <a:p>
            <a:r>
              <a:rPr lang="en-US" sz="2800" dirty="0"/>
              <a:t>Seeing it was such a good business, national governments Took Over the Minting of Coins in Israel, Greece, and Persia</a:t>
            </a:r>
          </a:p>
          <a:p>
            <a:r>
              <a:rPr lang="en-US" sz="2800" dirty="0"/>
              <a:t>Rome also minted it own coins, but as Roman History continued, the value of the metals in the coins decreased.</a:t>
            </a:r>
          </a:p>
          <a:p>
            <a:r>
              <a:rPr lang="en-US" sz="2800" dirty="0"/>
              <a:t>After Rome fell, in the West, bartering took over in the Dark Ages. Governments did not coin money until the 15</a:t>
            </a:r>
            <a:r>
              <a:rPr lang="en-US" sz="2800" baseline="30000" dirty="0"/>
              <a:t>th</a:t>
            </a:r>
            <a:r>
              <a:rPr lang="en-US" sz="2800" dirty="0"/>
              <a:t> century.</a:t>
            </a:r>
          </a:p>
        </p:txBody>
      </p:sp>
    </p:spTree>
    <p:extLst>
      <p:ext uri="{BB962C8B-B14F-4D97-AF65-F5344CB8AC3E}">
        <p14:creationId xmlns:p14="http://schemas.microsoft.com/office/powerpoint/2010/main" val="42341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A52C-E6FA-B8A4-334A-24F5F79E1286}"/>
              </a:ext>
            </a:extLst>
          </p:cNvPr>
          <p:cNvSpPr>
            <a:spLocks noGrp="1"/>
          </p:cNvSpPr>
          <p:nvPr>
            <p:ph type="title"/>
          </p:nvPr>
        </p:nvSpPr>
        <p:spPr/>
        <p:txBody>
          <a:bodyPr/>
          <a:lstStyle/>
          <a:p>
            <a:r>
              <a:rPr lang="en-US" cap="none" dirty="0"/>
              <a:t>Banking in the Middle Ages</a:t>
            </a:r>
          </a:p>
        </p:txBody>
      </p:sp>
      <p:sp>
        <p:nvSpPr>
          <p:cNvPr id="3" name="Content Placeholder 2">
            <a:extLst>
              <a:ext uri="{FF2B5EF4-FFF2-40B4-BE49-F238E27FC236}">
                <a16:creationId xmlns:a16="http://schemas.microsoft.com/office/drawing/2014/main" id="{11137964-C281-20B2-B517-927D5FEF793C}"/>
              </a:ext>
            </a:extLst>
          </p:cNvPr>
          <p:cNvSpPr>
            <a:spLocks noGrp="1"/>
          </p:cNvSpPr>
          <p:nvPr>
            <p:ph idx="1"/>
          </p:nvPr>
        </p:nvSpPr>
        <p:spPr>
          <a:xfrm>
            <a:off x="913795" y="1613140"/>
            <a:ext cx="10353762" cy="4178060"/>
          </a:xfrm>
        </p:spPr>
        <p:txBody>
          <a:bodyPr>
            <a:normAutofit fontScale="77500" lnSpcReduction="20000"/>
          </a:bodyPr>
          <a:lstStyle/>
          <a:p>
            <a:r>
              <a:rPr lang="en-US" sz="2800" dirty="0"/>
              <a:t>The First Crusade (1096-1099) saw the Knights Templar loot Jerusalem (Solomon’s Treasure) and bring that wealth back to Europe.</a:t>
            </a:r>
          </a:p>
          <a:p>
            <a:r>
              <a:rPr lang="en-US" sz="2800" dirty="0"/>
              <a:t>This led to the creation of the </a:t>
            </a:r>
            <a:r>
              <a:rPr lang="en-US" sz="2800" i="1" dirty="0"/>
              <a:t>Banco del Giro </a:t>
            </a:r>
            <a:r>
              <a:rPr lang="en-US" sz="2800" dirty="0"/>
              <a:t>in Venice in 1157. It collapsed after the Venetians lost the Byzantine-Venetian War of 1171 and the </a:t>
            </a:r>
            <a:r>
              <a:rPr lang="en-US" sz="2800" i="1" dirty="0"/>
              <a:t>Doge</a:t>
            </a:r>
            <a:r>
              <a:rPr lang="en-US" sz="2800" dirty="0"/>
              <a:t> Vitale II Michael was assassinated.</a:t>
            </a:r>
          </a:p>
          <a:p>
            <a:r>
              <a:rPr lang="en-US" sz="2800" dirty="0"/>
              <a:t>The Venetians got their revenge with The Fourth Crusade (1202-1204), which saw the Crusaders manipulated into attacking Constantinople to loot its wealth and transfer it initially, to Venice to pay back the “loans” and the rest was repatriated to the German states.</a:t>
            </a:r>
          </a:p>
          <a:p>
            <a:r>
              <a:rPr lang="en-US" sz="2800" dirty="0"/>
              <a:t>The re-establishment of banks in Venice and Florence would not occur until the early 14</a:t>
            </a:r>
            <a:r>
              <a:rPr lang="en-US" sz="2800" baseline="30000" dirty="0"/>
              <a:t>th</a:t>
            </a:r>
            <a:r>
              <a:rPr lang="en-US" sz="2800" dirty="0"/>
              <a:t> century when several private banks began doing business.</a:t>
            </a:r>
          </a:p>
        </p:txBody>
      </p:sp>
    </p:spTree>
    <p:extLst>
      <p:ext uri="{BB962C8B-B14F-4D97-AF65-F5344CB8AC3E}">
        <p14:creationId xmlns:p14="http://schemas.microsoft.com/office/powerpoint/2010/main" val="340989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ECF6D8-9EA4-45A1-AFEB-B7C326AF0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D9A38F-9A2C-42E5-9013-4C4B1FFCB4F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C45FB24-BEC6-4D44-888B-84AEBBA2DC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TM04033921[[fn=Damask]]</Template>
  <TotalTime>1056</TotalTime>
  <Words>2153</Words>
  <Application>Microsoft Office PowerPoint</Application>
  <PresentationFormat>Widescreen</PresentationFormat>
  <Paragraphs>118</Paragraphs>
  <Slides>28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Bookman Old Style</vt:lpstr>
      <vt:lpstr>Calibri</vt:lpstr>
      <vt:lpstr>Gill Sans MT</vt:lpstr>
      <vt:lpstr>Rockwell</vt:lpstr>
      <vt:lpstr>Walbaum Display</vt:lpstr>
      <vt:lpstr>Damask</vt:lpstr>
      <vt:lpstr>3DFloatVTI</vt:lpstr>
      <vt:lpstr>The 2023 Financial Crisis</vt:lpstr>
      <vt:lpstr>18 U.S. Code §241 - Conspiracy Against Rights</vt:lpstr>
      <vt:lpstr>Fair Use Notice</vt:lpstr>
      <vt:lpstr>From The floor Of the European Parliament</vt:lpstr>
      <vt:lpstr>How Did We Get in This Mess?</vt:lpstr>
      <vt:lpstr>Scriptures</vt:lpstr>
      <vt:lpstr>Banking in Ancient History</vt:lpstr>
      <vt:lpstr>Banking in Ancient History</vt:lpstr>
      <vt:lpstr>Banking in the Middle Ages</vt:lpstr>
      <vt:lpstr>Transfer of Wealth to Europe</vt:lpstr>
      <vt:lpstr>The Banking Issues in the United States</vt:lpstr>
      <vt:lpstr>The Banking Issues in the United States</vt:lpstr>
      <vt:lpstr>The “Federal” Reserve</vt:lpstr>
      <vt:lpstr>The Open Market Committee</vt:lpstr>
      <vt:lpstr>Interest Rate Analysis</vt:lpstr>
      <vt:lpstr>Interest Rates</vt:lpstr>
      <vt:lpstr>Interest Rates</vt:lpstr>
      <vt:lpstr>Trump Financial Policies</vt:lpstr>
      <vt:lpstr>The 2020 Panic</vt:lpstr>
      <vt:lpstr>The Silicon Valley Bank Debacle</vt:lpstr>
      <vt:lpstr>Silicon Valley Bank Analysis</vt:lpstr>
      <vt:lpstr>Silicon Valley Bank Analysis</vt:lpstr>
      <vt:lpstr>Silicon Valley Bank Analysis</vt:lpstr>
      <vt:lpstr>Mark to Market Accounting</vt:lpstr>
      <vt:lpstr>Mark to Market Accounting</vt:lpstr>
      <vt:lpstr>Mark to Market Accounting</vt:lpstr>
      <vt:lpstr>Mark to Market Accounting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Financial Crisis</dc:title>
  <dc:creator>Tom Mack</dc:creator>
  <cp:lastModifiedBy>Tom Mack</cp:lastModifiedBy>
  <cp:revision>12</cp:revision>
  <dcterms:created xsi:type="dcterms:W3CDTF">2023-03-17T04:01:14Z</dcterms:created>
  <dcterms:modified xsi:type="dcterms:W3CDTF">2023-03-21T22:42:08Z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